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2" r:id="rId3"/>
    <p:sldId id="257" r:id="rId4"/>
    <p:sldId id="258" r:id="rId5"/>
    <p:sldId id="259" r:id="rId6"/>
    <p:sldId id="260" r:id="rId7"/>
    <p:sldId id="261" r:id="rId8"/>
    <p:sldId id="262" r:id="rId9"/>
    <p:sldId id="266" r:id="rId10"/>
    <p:sldId id="273" r:id="rId11"/>
    <p:sldId id="270" r:id="rId12"/>
    <p:sldId id="268" r:id="rId13"/>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33553-F91F-4B90-B92A-46A6DD598669}" v="4" dt="2026-03-13T10:52:49.24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120" d="100"/>
          <a:sy n="120" d="100"/>
        </p:scale>
        <p:origin x="77" y="-552"/>
      </p:cViewPr>
      <p:guideLst>
        <p:guide orient="horz" pos="2160"/>
        <p:guide pos="2880"/>
      </p:guideLst>
    </p:cSldViewPr>
  </p:slideViewPr>
  <p:outlineViewPr>
    <p:cViewPr>
      <p:scale>
        <a:sx n="33" d="100"/>
        <a:sy n="33" d="100"/>
      </p:scale>
      <p:origin x="24" y="54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aner" userId="f7fdb8c5a356db53" providerId="LiveId" clId="{F1C35299-899D-446D-90EC-323B11412E5B}"/>
    <pc:docChg chg="undo custSel modSld">
      <pc:chgData name="Jennifer Laner" userId="f7fdb8c5a356db53" providerId="LiveId" clId="{F1C35299-899D-446D-90EC-323B11412E5B}" dt="2026-03-13T10:53:13.863" v="212" actId="478"/>
      <pc:docMkLst>
        <pc:docMk/>
      </pc:docMkLst>
      <pc:sldChg chg="addSp delSp modSp mod">
        <pc:chgData name="Jennifer Laner" userId="f7fdb8c5a356db53" providerId="LiveId" clId="{F1C35299-899D-446D-90EC-323B11412E5B}" dt="2026-03-13T10:53:13.863" v="212" actId="478"/>
        <pc:sldMkLst>
          <pc:docMk/>
          <pc:sldMk cId="0" sldId="257"/>
        </pc:sldMkLst>
        <pc:spChg chg="mod">
          <ac:chgData name="Jennifer Laner" userId="f7fdb8c5a356db53" providerId="LiveId" clId="{F1C35299-899D-446D-90EC-323B11412E5B}" dt="2026-03-13T10:19:37.038" v="189"/>
          <ac:spMkLst>
            <pc:docMk/>
            <pc:sldMk cId="0" sldId="257"/>
            <ac:spMk id="2" creationId="{00000000-0000-0000-0000-000000000000}"/>
          </ac:spMkLst>
        </pc:spChg>
        <pc:spChg chg="add del mod">
          <ac:chgData name="Jennifer Laner" userId="f7fdb8c5a356db53" providerId="LiveId" clId="{F1C35299-899D-446D-90EC-323B11412E5B}" dt="2026-03-13T10:53:13.863" v="212" actId="478"/>
          <ac:spMkLst>
            <pc:docMk/>
            <pc:sldMk cId="0" sldId="257"/>
            <ac:spMk id="4" creationId="{2BAB2B51-D5A7-3F74-DA51-975A5F9CD5C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37F9BFE5-2DF4-47A4-BAC1-03BB6CC2CFAA}" type="datetimeFigureOut">
              <a:rPr lang="de-DE" smtClean="0"/>
              <a:pPr/>
              <a:t>13.03.2026</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603801E1-87D2-40BC-AAC6-44D3F5117F29}" type="slidenum">
              <a:rPr lang="de-DE" smtClean="0"/>
              <a:pPr/>
              <a:t>‹Nr.›</a:t>
            </a:fld>
            <a:endParaRPr lang="de-DE"/>
          </a:p>
        </p:txBody>
      </p:sp>
    </p:spTree>
  </p:cSld>
  <p:clrMapOvr>
    <a:masterClrMapping/>
  </p:clrMapOvr>
  <p:transition spd="med">
    <p:pull dir="r"/>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801E1-87D2-40BC-AAC6-44D3F5117F29}" type="slidenum">
              <a:rPr lang="de-DE" smtClean="0"/>
              <a:pPr/>
              <a:t>‹Nr.›</a:t>
            </a:fld>
            <a:endParaRPr lang="de-DE"/>
          </a:p>
        </p:txBody>
      </p:sp>
    </p:spTree>
  </p:cSld>
  <p:clrMapOvr>
    <a:masterClrMapping/>
  </p:clrMapOvr>
  <p:transition spd="med">
    <p:pull dir="r"/>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801E1-87D2-40BC-AAC6-44D3F5117F29}" type="slidenum">
              <a:rPr lang="de-DE" smtClean="0"/>
              <a:pPr/>
              <a:t>‹Nr.›</a:t>
            </a:fld>
            <a:endParaRPr lang="de-DE"/>
          </a:p>
        </p:txBody>
      </p:sp>
    </p:spTree>
  </p:cSld>
  <p:clrMapOvr>
    <a:masterClrMapping/>
  </p:clrMapOvr>
  <p:transition spd="med">
    <p:pull dir="r"/>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801E1-87D2-40BC-AAC6-44D3F5117F29}" type="slidenum">
              <a:rPr lang="de-DE" smtClean="0"/>
              <a:pPr/>
              <a:t>‹Nr.›</a:t>
            </a:fld>
            <a:endParaRPr lang="de-DE"/>
          </a:p>
        </p:txBody>
      </p:sp>
      <p:sp>
        <p:nvSpPr>
          <p:cNvPr id="7" name="Titel 6"/>
          <p:cNvSpPr>
            <a:spLocks noGrp="1"/>
          </p:cNvSpPr>
          <p:nvPr>
            <p:ph type="title"/>
          </p:nvPr>
        </p:nvSpPr>
        <p:spPr/>
        <p:txBody>
          <a:bodyPr rtlCol="0"/>
          <a:lstStyle/>
          <a:p>
            <a:r>
              <a:rPr kumimoji="0" lang="de-DE"/>
              <a:t>Titelmasterformat durch Klicken bearbeiten</a:t>
            </a:r>
            <a:endParaRPr kumimoji="0" lang="en-US"/>
          </a:p>
        </p:txBody>
      </p:sp>
    </p:spTree>
  </p:cSld>
  <p:clrMapOvr>
    <a:masterClrMapping/>
  </p:clrMapOvr>
  <p:transition spd="med">
    <p:pull dir="r"/>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801E1-87D2-40BC-AAC6-44D3F5117F29}"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r"/>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3801E1-87D2-40BC-AAC6-44D3F5117F29}" type="slidenum">
              <a:rPr lang="de-DE" smtClean="0"/>
              <a:pPr/>
              <a:t>‹Nr.›</a:t>
            </a:fld>
            <a:endParaRPr lang="de-DE"/>
          </a:p>
        </p:txBody>
      </p:sp>
      <p:sp>
        <p:nvSpPr>
          <p:cNvPr id="8" name="Titel 7"/>
          <p:cNvSpPr>
            <a:spLocks noGrp="1"/>
          </p:cNvSpPr>
          <p:nvPr>
            <p:ph type="title"/>
          </p:nvPr>
        </p:nvSpPr>
        <p:spPr/>
        <p:txBody>
          <a:bodyPr rtlCol="0"/>
          <a:lstStyle/>
          <a:p>
            <a:r>
              <a:rPr kumimoji="0" lang="de-DE"/>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r"/>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03801E1-87D2-40BC-AAC6-44D3F5117F29}"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spd="med">
    <p:pull dir="r"/>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03801E1-87D2-40BC-AAC6-44D3F5117F29}" type="slidenum">
              <a:rPr lang="de-DE" smtClean="0"/>
              <a:pPr/>
              <a:t>‹Nr.›</a:t>
            </a:fld>
            <a:endParaRPr lang="de-DE"/>
          </a:p>
        </p:txBody>
      </p:sp>
      <p:sp>
        <p:nvSpPr>
          <p:cNvPr id="6" name="Titel 5"/>
          <p:cNvSpPr>
            <a:spLocks noGrp="1"/>
          </p:cNvSpPr>
          <p:nvPr>
            <p:ph type="title"/>
          </p:nvPr>
        </p:nvSpPr>
        <p:spPr/>
        <p:txBody>
          <a:bodyPr rtlCol="0"/>
          <a:lstStyle/>
          <a:p>
            <a:r>
              <a:rPr kumimoji="0" lang="de-DE"/>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r"/>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7F9BFE5-2DF4-47A4-BAC1-03BB6CC2CFAA}" type="datetimeFigureOut">
              <a:rPr lang="de-DE" smtClean="0"/>
              <a:pPr/>
              <a:t>13.03.2026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03801E1-87D2-40BC-AAC6-44D3F5117F29}" type="slidenum">
              <a:rPr lang="de-DE" smtClean="0"/>
              <a:pPr/>
              <a:t>‹Nr.›</a:t>
            </a:fld>
            <a:endParaRPr lang="de-DE"/>
          </a:p>
        </p:txBody>
      </p:sp>
    </p:spTree>
  </p:cSld>
  <p:clrMapOvr>
    <a:masterClrMapping/>
  </p:clrMapOvr>
  <p:transition spd="med">
    <p:pull dir="r"/>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p>
            <a:fld id="{37F9BFE5-2DF4-47A4-BAC1-03BB6CC2CFAA}" type="datetimeFigureOut">
              <a:rPr lang="de-DE" smtClean="0"/>
              <a:pPr/>
              <a:t>13.03.2026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3801E1-87D2-40BC-AAC6-44D3F5117F29}"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ransition spd="med">
    <p:pull dir="r"/>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37F9BFE5-2DF4-47A4-BAC1-03BB6CC2CFAA}" type="datetimeFigureOut">
              <a:rPr lang="de-DE" smtClean="0"/>
              <a:pPr/>
              <a:t>13.03.2026</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603801E1-87D2-40BC-AAC6-44D3F5117F29}"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pull dir="r"/>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de-DE"/>
              <a:t>Textmasterformate durch Klicken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F9BFE5-2DF4-47A4-BAC1-03BB6CC2CFAA}" type="datetimeFigureOut">
              <a:rPr lang="de-DE" smtClean="0"/>
              <a:pPr/>
              <a:t>13.03.2026</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3801E1-87D2-40BC-AAC6-44D3F5117F29}"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r"/>
    <p:sndAc>
      <p:stSnd>
        <p:snd r:embed="rId13" name="chimes.wav"/>
      </p:stSnd>
    </p:sndAc>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76872"/>
            <a:ext cx="7772400" cy="1728192"/>
          </a:xfrm>
        </p:spPr>
        <p:txBody>
          <a:bodyPr/>
          <a:lstStyle/>
          <a:p>
            <a:pPr algn="ctr"/>
            <a:r>
              <a:rPr lang="de-DE" dirty="0"/>
              <a:t>Willkommen an der </a:t>
            </a:r>
            <a:br>
              <a:rPr lang="de-DE" dirty="0"/>
            </a:br>
            <a:r>
              <a:rPr lang="de-DE" dirty="0"/>
              <a:t>GS St. Veit</a:t>
            </a:r>
          </a:p>
        </p:txBody>
      </p:sp>
      <p:sp>
        <p:nvSpPr>
          <p:cNvPr id="3" name="Untertitel 2"/>
          <p:cNvSpPr>
            <a:spLocks noGrp="1"/>
          </p:cNvSpPr>
          <p:nvPr>
            <p:ph type="subTitle" idx="1"/>
          </p:nvPr>
        </p:nvSpPr>
        <p:spPr/>
        <p:txBody>
          <a:bodyPr>
            <a:noAutofit/>
          </a:bodyPr>
          <a:lstStyle/>
          <a:p>
            <a:pPr algn="ctr"/>
            <a:endParaRPr lang="cs-CZ" sz="5400" b="1" dirty="0">
              <a:solidFill>
                <a:schemeClr val="bg2">
                  <a:lumMod val="50000"/>
                </a:schemeClr>
              </a:solidFill>
            </a:endParaRPr>
          </a:p>
          <a:p>
            <a:pPr algn="ctr"/>
            <a:endParaRPr lang="cs-CZ" sz="5400" b="1" dirty="0">
              <a:solidFill>
                <a:schemeClr val="bg2">
                  <a:lumMod val="50000"/>
                </a:schemeClr>
              </a:solidFill>
            </a:endParaRPr>
          </a:p>
          <a:p>
            <a:pPr algn="ctr"/>
            <a:endParaRPr lang="de-DE" sz="5400" dirty="0">
              <a:solidFill>
                <a:srgbClr val="FF0000"/>
              </a:solidFill>
            </a:endParaRPr>
          </a:p>
        </p:txBody>
      </p:sp>
      <p:pic>
        <p:nvPicPr>
          <p:cNvPr id="1026" name="Picture 2" descr="GS ST"/>
          <p:cNvPicPr>
            <a:picLocks noChangeAspect="1" noChangeArrowheads="1"/>
          </p:cNvPicPr>
          <p:nvPr/>
        </p:nvPicPr>
        <p:blipFill>
          <a:blip r:embed="rId3" cstate="print"/>
          <a:srcRect/>
          <a:stretch>
            <a:fillRect/>
          </a:stretch>
        </p:blipFill>
        <p:spPr bwMode="auto">
          <a:xfrm>
            <a:off x="804863" y="473075"/>
            <a:ext cx="1609725" cy="1428750"/>
          </a:xfrm>
          <a:prstGeom prst="rect">
            <a:avLst/>
          </a:prstGeom>
          <a:noFill/>
          <a:ln w="9525">
            <a:noFill/>
            <a:miter lim="800000"/>
            <a:headEnd/>
            <a:tailEnd/>
          </a:ln>
        </p:spPr>
      </p:pic>
    </p:spTree>
  </p:cSld>
  <p:clrMapOvr>
    <a:masterClrMapping/>
  </p:clrMapOvr>
  <p:transition spd="med">
    <p:pull dir="r"/>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Welche Angebote haben wir?</a:t>
            </a:r>
          </a:p>
        </p:txBody>
      </p:sp>
      <p:sp>
        <p:nvSpPr>
          <p:cNvPr id="3" name="Titel 2"/>
          <p:cNvSpPr>
            <a:spLocks noGrp="1"/>
          </p:cNvSpPr>
          <p:nvPr>
            <p:ph type="title"/>
          </p:nvPr>
        </p:nvSpPr>
        <p:spPr/>
        <p:txBody>
          <a:bodyPr/>
          <a:lstStyle/>
          <a:p>
            <a:pPr algn="ctr"/>
            <a:r>
              <a:rPr lang="de-DE" dirty="0"/>
              <a:t>Leistung macht Schule</a:t>
            </a:r>
          </a:p>
        </p:txBody>
      </p:sp>
      <p:sp>
        <p:nvSpPr>
          <p:cNvPr id="4" name="Rechteck 3"/>
          <p:cNvSpPr/>
          <p:nvPr/>
        </p:nvSpPr>
        <p:spPr>
          <a:xfrm>
            <a:off x="611560" y="2348880"/>
            <a:ext cx="6912768" cy="1938992"/>
          </a:xfrm>
          <a:prstGeom prst="rect">
            <a:avLst/>
          </a:prstGeom>
        </p:spPr>
        <p:txBody>
          <a:bodyPr wrap="square">
            <a:spAutoFit/>
          </a:bodyPr>
          <a:lstStyle/>
          <a:p>
            <a:r>
              <a:rPr lang="de-DE" sz="2400" dirty="0">
                <a:latin typeface="Arial" panose="020B0604020202020204" pitchFamily="34" charset="0"/>
                <a:cs typeface="Arial" panose="020B0604020202020204" pitchFamily="34" charset="0"/>
              </a:rPr>
              <a:t>Zusätzliche Förderung durch Studierende</a:t>
            </a:r>
          </a:p>
          <a:p>
            <a:r>
              <a:rPr lang="de-DE" sz="2400" dirty="0">
                <a:latin typeface="Arial" panose="020B0604020202020204" pitchFamily="34" charset="0"/>
                <a:cs typeface="Arial" panose="020B0604020202020204" pitchFamily="34" charset="0"/>
              </a:rPr>
              <a:t>Lernen in angepassten Lerngruppen</a:t>
            </a:r>
          </a:p>
          <a:p>
            <a:r>
              <a:rPr lang="de-DE" sz="2400" dirty="0">
                <a:latin typeface="Arial" panose="020B0604020202020204" pitchFamily="34" charset="0"/>
                <a:cs typeface="Arial" panose="020B0604020202020204" pitchFamily="34" charset="0"/>
              </a:rPr>
              <a:t>Freiarbeitskonzept</a:t>
            </a:r>
          </a:p>
          <a:p>
            <a:r>
              <a:rPr lang="de-DE" sz="2400" dirty="0">
                <a:latin typeface="Arial" panose="020B0604020202020204" pitchFamily="34" charset="0"/>
                <a:cs typeface="Arial" panose="020B0604020202020204" pitchFamily="34" charset="0"/>
              </a:rPr>
              <a:t>Erstellung von Förderplänen</a:t>
            </a:r>
          </a:p>
          <a:p>
            <a:r>
              <a:rPr lang="de-DE" sz="2400" dirty="0">
                <a:latin typeface="Arial" panose="020B0604020202020204" pitchFamily="34" charset="0"/>
                <a:cs typeface="Arial" panose="020B0604020202020204" pitchFamily="34" charset="0"/>
              </a:rPr>
              <a:t>Entdeckerschule Pfaffendorf</a:t>
            </a:r>
          </a:p>
        </p:txBody>
      </p:sp>
    </p:spTree>
    <p:extLst>
      <p:ext uri="{BB962C8B-B14F-4D97-AF65-F5344CB8AC3E}">
        <p14:creationId xmlns:p14="http://schemas.microsoft.com/office/powerpoint/2010/main" val="73704354"/>
      </p:ext>
    </p:extLst>
  </p:cSld>
  <p:clrMapOvr>
    <a:masterClrMapping/>
  </p:clrMapOvr>
  <p:transition spd="med">
    <p:pull dir="r"/>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47500" lnSpcReduction="20000"/>
          </a:bodyPr>
          <a:lstStyle/>
          <a:p>
            <a:endParaRPr lang="de-DE" dirty="0"/>
          </a:p>
          <a:p>
            <a:r>
              <a:rPr lang="de-DE" sz="2900" dirty="0">
                <a:latin typeface="Arial" pitchFamily="34" charset="0"/>
                <a:cs typeface="Arial" pitchFamily="34" charset="0"/>
              </a:rPr>
              <a:t>Unsere Schulsozialarbeiter sind Frau Klein und Herr Bittner</a:t>
            </a:r>
          </a:p>
          <a:p>
            <a:pPr marL="109728" indent="0">
              <a:buNone/>
            </a:pPr>
            <a:endParaRPr lang="de-DE" sz="2900" dirty="0">
              <a:latin typeface="Arial" pitchFamily="34" charset="0"/>
              <a:cs typeface="Arial" pitchFamily="34" charset="0"/>
            </a:endParaRPr>
          </a:p>
          <a:p>
            <a:r>
              <a:rPr lang="de-DE" sz="2900" dirty="0">
                <a:latin typeface="Arial" pitchFamily="34" charset="0"/>
                <a:cs typeface="Arial" pitchFamily="34" charset="0"/>
              </a:rPr>
              <a:t>Unter Schulsozialarbeit werden sämtliche Aktivitäten und Ansätze einer dauerhaft</a:t>
            </a:r>
            <a:br>
              <a:rPr lang="de-DE" sz="2900" dirty="0">
                <a:latin typeface="Arial" pitchFamily="34" charset="0"/>
                <a:cs typeface="Arial" pitchFamily="34" charset="0"/>
              </a:rPr>
            </a:br>
            <a:r>
              <a:rPr lang="de-DE" sz="2900" dirty="0">
                <a:latin typeface="Arial" pitchFamily="34" charset="0"/>
                <a:cs typeface="Arial" pitchFamily="34" charset="0"/>
              </a:rPr>
              <a:t>vereinbarten gleichberechtigten </a:t>
            </a:r>
            <a:r>
              <a:rPr lang="de-DE" sz="2900" b="1" dirty="0">
                <a:latin typeface="Arial" pitchFamily="34" charset="0"/>
                <a:cs typeface="Arial" pitchFamily="34" charset="0"/>
              </a:rPr>
              <a:t>Kooperation von Jugendhilfe und Schule - bzw., von</a:t>
            </a:r>
            <a:br>
              <a:rPr lang="de-DE" sz="2900" b="1" dirty="0">
                <a:latin typeface="Arial" pitchFamily="34" charset="0"/>
                <a:cs typeface="Arial" pitchFamily="34" charset="0"/>
              </a:rPr>
            </a:br>
            <a:r>
              <a:rPr lang="de-DE" sz="2900" b="1" dirty="0">
                <a:latin typeface="Arial" pitchFamily="34" charset="0"/>
                <a:cs typeface="Arial" pitchFamily="34" charset="0"/>
              </a:rPr>
              <a:t>Fachkräften der Jugendhilfe einerseits und Lehrkräften andererseits </a:t>
            </a:r>
            <a:r>
              <a:rPr lang="de-DE" sz="2900" dirty="0">
                <a:latin typeface="Arial" pitchFamily="34" charset="0"/>
                <a:cs typeface="Arial" pitchFamily="34" charset="0"/>
              </a:rPr>
              <a:t>- verstanden,</a:t>
            </a:r>
            <a:br>
              <a:rPr lang="de-DE" sz="2900" dirty="0">
                <a:latin typeface="Arial" pitchFamily="34" charset="0"/>
                <a:cs typeface="Arial" pitchFamily="34" charset="0"/>
              </a:rPr>
            </a:br>
            <a:r>
              <a:rPr lang="de-DE" sz="2900" dirty="0">
                <a:latin typeface="Arial" pitchFamily="34" charset="0"/>
                <a:cs typeface="Arial" pitchFamily="34" charset="0"/>
              </a:rPr>
              <a:t>durch die sozialpädagogisches Handeln am Ort der Schule sowie im Umfeld der</a:t>
            </a:r>
            <a:br>
              <a:rPr lang="de-DE" sz="2900" dirty="0">
                <a:latin typeface="Arial" pitchFamily="34" charset="0"/>
                <a:cs typeface="Arial" pitchFamily="34" charset="0"/>
              </a:rPr>
            </a:br>
            <a:r>
              <a:rPr lang="de-DE" sz="2900" dirty="0">
                <a:latin typeface="Arial" pitchFamily="34" charset="0"/>
                <a:cs typeface="Arial" pitchFamily="34" charset="0"/>
              </a:rPr>
              <a:t>Schule ermöglicht wird. </a:t>
            </a:r>
          </a:p>
          <a:p>
            <a:pPr>
              <a:buNone/>
            </a:pPr>
            <a:endParaRPr lang="de-DE" sz="2900" dirty="0">
              <a:latin typeface="Arial" pitchFamily="34" charset="0"/>
              <a:cs typeface="Arial" pitchFamily="34" charset="0"/>
            </a:endParaRPr>
          </a:p>
          <a:p>
            <a:r>
              <a:rPr lang="de-DE" sz="2900" dirty="0">
                <a:latin typeface="Arial" pitchFamily="34" charset="0"/>
                <a:cs typeface="Arial" pitchFamily="34" charset="0"/>
              </a:rPr>
              <a:t>Schulsozialarbeit bringt </a:t>
            </a:r>
            <a:r>
              <a:rPr lang="de-DE" sz="2900" b="1" dirty="0">
                <a:latin typeface="Arial" pitchFamily="34" charset="0"/>
                <a:cs typeface="Arial" pitchFamily="34" charset="0"/>
              </a:rPr>
              <a:t>jugendspezifische Ziele, Tätigkeitsformen, Methoden und Herangehensweisen in die Schule ein</a:t>
            </a:r>
            <a:r>
              <a:rPr lang="de-DE" sz="2900" dirty="0">
                <a:latin typeface="Arial" pitchFamily="34" charset="0"/>
                <a:cs typeface="Arial" pitchFamily="34" charset="0"/>
              </a:rPr>
              <a:t>, die auch bei einer Erweiterung des beruflichen Auftrages der Lehrerinnen und Lehrer nicht durch die Schule allein realisiert werden können.</a:t>
            </a:r>
          </a:p>
          <a:p>
            <a:pPr>
              <a:buNone/>
            </a:pPr>
            <a:r>
              <a:rPr lang="de-DE" sz="2900" dirty="0">
                <a:latin typeface="Arial" pitchFamily="34" charset="0"/>
                <a:cs typeface="Arial" pitchFamily="34" charset="0"/>
              </a:rPr>
              <a:t> </a:t>
            </a:r>
          </a:p>
          <a:p>
            <a:r>
              <a:rPr lang="de-DE" sz="2900" dirty="0">
                <a:latin typeface="Arial" pitchFamily="34" charset="0"/>
                <a:cs typeface="Arial" pitchFamily="34" charset="0"/>
              </a:rPr>
              <a:t>Schulsozialarbeit ist also eine zusätzliche pädagogische Ressource, die den schulischen Alltag und das schulische Leben bereichert.</a:t>
            </a:r>
            <a:br>
              <a:rPr lang="de-DE" sz="2900" dirty="0">
                <a:latin typeface="Arial" pitchFamily="34" charset="0"/>
                <a:cs typeface="Arial" pitchFamily="34" charset="0"/>
              </a:rPr>
            </a:br>
            <a:endParaRPr lang="de-DE" sz="2900" dirty="0">
              <a:latin typeface="Arial" pitchFamily="34" charset="0"/>
              <a:cs typeface="Arial" pitchFamily="34" charset="0"/>
            </a:endParaRPr>
          </a:p>
          <a:p>
            <a:r>
              <a:rPr lang="de-DE" sz="2900" dirty="0">
                <a:latin typeface="Arial" pitchFamily="34" charset="0"/>
                <a:cs typeface="Arial" pitchFamily="34" charset="0"/>
              </a:rPr>
              <a:t>Gesetzliche Grundlage für Schulsozialarbeit ist das Kinder- und Jugendhilfegesetz</a:t>
            </a:r>
            <a:br>
              <a:rPr lang="de-DE" sz="2900" dirty="0">
                <a:latin typeface="Arial" pitchFamily="34" charset="0"/>
                <a:cs typeface="Arial" pitchFamily="34" charset="0"/>
              </a:rPr>
            </a:br>
            <a:r>
              <a:rPr lang="de-DE" sz="2900" dirty="0">
                <a:latin typeface="Arial" pitchFamily="34" charset="0"/>
                <a:cs typeface="Arial" pitchFamily="34" charset="0"/>
              </a:rPr>
              <a:t>des Bundes (SGB </a:t>
            </a:r>
            <a:r>
              <a:rPr lang="de-DE" sz="2900" dirty="0" err="1">
                <a:latin typeface="Arial" pitchFamily="34" charset="0"/>
                <a:cs typeface="Arial" pitchFamily="34" charset="0"/>
              </a:rPr>
              <a:t>Xlil</a:t>
            </a:r>
            <a:r>
              <a:rPr lang="de-DE" sz="2900" dirty="0">
                <a:latin typeface="Arial" pitchFamily="34" charset="0"/>
                <a:cs typeface="Arial" pitchFamily="34" charset="0"/>
              </a:rPr>
              <a:t>, s 13).</a:t>
            </a:r>
            <a:br>
              <a:rPr lang="de-DE" sz="2900" dirty="0">
                <a:latin typeface="Arial" pitchFamily="34" charset="0"/>
                <a:cs typeface="Arial" pitchFamily="34" charset="0"/>
              </a:rPr>
            </a:br>
            <a:endParaRPr lang="de-DE" sz="2900" dirty="0">
              <a:latin typeface="Arial" pitchFamily="34" charset="0"/>
              <a:cs typeface="Arial" pitchFamily="34" charset="0"/>
            </a:endParaRPr>
          </a:p>
        </p:txBody>
      </p:sp>
      <p:sp>
        <p:nvSpPr>
          <p:cNvPr id="3" name="Titel 2"/>
          <p:cNvSpPr>
            <a:spLocks noGrp="1"/>
          </p:cNvSpPr>
          <p:nvPr>
            <p:ph type="title"/>
          </p:nvPr>
        </p:nvSpPr>
        <p:spPr/>
        <p:txBody>
          <a:bodyPr/>
          <a:lstStyle/>
          <a:p>
            <a:pPr algn="ctr"/>
            <a:r>
              <a:rPr lang="de-DE" dirty="0"/>
              <a:t>Schulsozialarbeit</a:t>
            </a:r>
          </a:p>
        </p:txBody>
      </p:sp>
    </p:spTree>
    <p:extLst>
      <p:ext uri="{BB962C8B-B14F-4D97-AF65-F5344CB8AC3E}">
        <p14:creationId xmlns:p14="http://schemas.microsoft.com/office/powerpoint/2010/main" val="1969352522"/>
      </p:ext>
    </p:extLst>
  </p:cSld>
  <p:clrMapOvr>
    <a:masterClrMapping/>
  </p:clrMapOvr>
  <p:transition spd="med">
    <p:pull dir="r"/>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ctr"/>
            <a:br>
              <a:rPr lang="de-DE" sz="1300" dirty="0"/>
            </a:br>
            <a:br>
              <a:rPr lang="de-DE" sz="1300" dirty="0"/>
            </a:br>
            <a:r>
              <a:rPr lang="de-DE" sz="1300" dirty="0"/>
              <a:t>Haben Sie noch Fragen?</a:t>
            </a:r>
            <a:br>
              <a:rPr lang="de-DE" sz="1300" dirty="0"/>
            </a:br>
            <a:r>
              <a:rPr lang="de-DE" sz="1300" dirty="0"/>
              <a:t>Gerne beantworten wir Ihnen sämtliche Fragen telefonisch unter der 02651-947718</a:t>
            </a:r>
            <a:br>
              <a:rPr lang="de-DE" dirty="0"/>
            </a:b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1680" y="1422365"/>
            <a:ext cx="6034616" cy="4525962"/>
          </a:xfrm>
        </p:spPr>
      </p:pic>
    </p:spTree>
  </p:cSld>
  <p:clrMapOvr>
    <a:masterClrMapping/>
  </p:clrMapOvr>
  <p:transition spd="med">
    <p:pull dir="r"/>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Gemeinsames Leben und Lernen, bei dem jeder Einzelne, unter Berücksichtigung seiner individuellen Fähigkeiten und Fertigkeiten fest eingebunden ist.</a:t>
            </a:r>
          </a:p>
        </p:txBody>
      </p:sp>
      <p:sp>
        <p:nvSpPr>
          <p:cNvPr id="3" name="Titel 2"/>
          <p:cNvSpPr>
            <a:spLocks noGrp="1"/>
          </p:cNvSpPr>
          <p:nvPr>
            <p:ph type="title"/>
          </p:nvPr>
        </p:nvSpPr>
        <p:spPr/>
        <p:txBody>
          <a:bodyPr/>
          <a:lstStyle/>
          <a:p>
            <a:pPr algn="ctr"/>
            <a:r>
              <a:rPr lang="de-DE" dirty="0"/>
              <a:t>Schulprofil</a:t>
            </a:r>
          </a:p>
        </p:txBody>
      </p:sp>
    </p:spTree>
    <p:extLst>
      <p:ext uri="{BB962C8B-B14F-4D97-AF65-F5344CB8AC3E}">
        <p14:creationId xmlns:p14="http://schemas.microsoft.com/office/powerpoint/2010/main" val="1346635069"/>
      </p:ext>
    </p:extLst>
  </p:cSld>
  <p:clrMapOvr>
    <a:masterClrMapping/>
  </p:clrMapOvr>
  <p:transition spd="med">
    <p:pull dir="r"/>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836712"/>
            <a:ext cx="8291264" cy="5616624"/>
          </a:xfrm>
        </p:spPr>
        <p:txBody>
          <a:bodyPr>
            <a:normAutofit fontScale="25000" lnSpcReduction="20000"/>
          </a:bodyPr>
          <a:lstStyle/>
          <a:p>
            <a:pPr hangingPunct="0"/>
            <a:r>
              <a:rPr lang="de-DE" sz="4000" dirty="0">
                <a:latin typeface="Arial" pitchFamily="34" charset="0"/>
                <a:cs typeface="Arial" pitchFamily="34" charset="0"/>
              </a:rPr>
              <a:t>In diesem Schuljahr haben wir im 1. Schuljahr der Grundschule 53 Schülerinnen und Schüler eingeschult. </a:t>
            </a:r>
          </a:p>
          <a:p>
            <a:pPr marL="109728" indent="0" hangingPunct="0">
              <a:buNone/>
            </a:pPr>
            <a:endParaRPr lang="de-DE" sz="4000" dirty="0">
              <a:latin typeface="Arial" pitchFamily="34" charset="0"/>
              <a:cs typeface="Arial" pitchFamily="34" charset="0"/>
            </a:endParaRPr>
          </a:p>
          <a:p>
            <a:pPr hangingPunct="0"/>
            <a:r>
              <a:rPr lang="de-DE" sz="3600" dirty="0">
                <a:latin typeface="Arial" pitchFamily="34" charset="0"/>
                <a:cs typeface="Arial" pitchFamily="34" charset="0"/>
              </a:rPr>
              <a:t>Folgende Kollegen und Kolleginnen haben zum Schuljahrbeginn den Dienst an unserer Schule aufgenommen:</a:t>
            </a:r>
            <a:br>
              <a:rPr lang="de-DE" sz="3600" dirty="0">
                <a:latin typeface="Arial" pitchFamily="34" charset="0"/>
                <a:cs typeface="Arial" pitchFamily="34" charset="0"/>
              </a:rPr>
            </a:br>
            <a:endParaRPr lang="de-DE" sz="3600" dirty="0">
              <a:latin typeface="Arial" pitchFamily="34" charset="0"/>
              <a:cs typeface="Arial" pitchFamily="34" charset="0"/>
            </a:endParaRPr>
          </a:p>
          <a:p>
            <a:pPr hangingPunct="0"/>
            <a:r>
              <a:rPr lang="de-DE" sz="3600" dirty="0">
                <a:latin typeface="Arial" pitchFamily="34" charset="0"/>
                <a:cs typeface="Arial" pitchFamily="34" charset="0"/>
              </a:rPr>
              <a:t> </a:t>
            </a:r>
            <a:r>
              <a:rPr lang="de-DE" sz="3600" b="1" u="sng" dirty="0">
                <a:latin typeface="Arial" pitchFamily="34" charset="0"/>
                <a:cs typeface="Arial" pitchFamily="34" charset="0"/>
              </a:rPr>
              <a:t>a) Klassenlehrkräfte im Schuljahr 2025/ 2026</a:t>
            </a:r>
            <a:br>
              <a:rPr lang="de-DE" sz="3600" b="1" u="sng" dirty="0">
                <a:latin typeface="Arial" pitchFamily="34" charset="0"/>
                <a:cs typeface="Arial" pitchFamily="34" charset="0"/>
              </a:rPr>
            </a:br>
            <a:endParaRPr lang="de-DE" sz="3600" dirty="0">
              <a:latin typeface="Arial" pitchFamily="34" charset="0"/>
              <a:cs typeface="Arial" pitchFamily="34" charset="0"/>
            </a:endParaRPr>
          </a:p>
          <a:p>
            <a:pPr hangingPunct="0"/>
            <a:r>
              <a:rPr lang="de-DE" sz="3600" dirty="0">
                <a:latin typeface="Arial" pitchFamily="34" charset="0"/>
                <a:cs typeface="Arial" pitchFamily="34" charset="0"/>
              </a:rPr>
              <a:t>1a       		Frau Reichardt	</a:t>
            </a:r>
          </a:p>
          <a:p>
            <a:pPr hangingPunct="0"/>
            <a:r>
              <a:rPr lang="de-DE" sz="3600" dirty="0">
                <a:latin typeface="Arial" pitchFamily="34" charset="0"/>
                <a:cs typeface="Arial" pitchFamily="34" charset="0"/>
              </a:rPr>
              <a:t>1b		Frau Rösing</a:t>
            </a:r>
          </a:p>
          <a:p>
            <a:pPr hangingPunct="0"/>
            <a:r>
              <a:rPr lang="de-DE" sz="3600" dirty="0">
                <a:latin typeface="Arial" pitchFamily="34" charset="0"/>
                <a:cs typeface="Arial" pitchFamily="34" charset="0"/>
              </a:rPr>
              <a:t>1c		Frau Sturm</a:t>
            </a:r>
          </a:p>
          <a:p>
            <a:pPr hangingPunct="0"/>
            <a:r>
              <a:rPr lang="de-DE" sz="3600" dirty="0">
                <a:latin typeface="Arial" pitchFamily="34" charset="0"/>
                <a:cs typeface="Arial" pitchFamily="34" charset="0"/>
              </a:rPr>
              <a:t>2a		Frau </a:t>
            </a:r>
            <a:r>
              <a:rPr lang="de-DE" sz="3600" dirty="0" err="1">
                <a:latin typeface="Arial" pitchFamily="34" charset="0"/>
                <a:cs typeface="Arial" pitchFamily="34" charset="0"/>
              </a:rPr>
              <a:t>Keupen</a:t>
            </a:r>
            <a:endParaRPr lang="de-DE" sz="3600" dirty="0">
              <a:latin typeface="Arial" pitchFamily="34" charset="0"/>
              <a:cs typeface="Arial" pitchFamily="34" charset="0"/>
            </a:endParaRPr>
          </a:p>
          <a:p>
            <a:pPr hangingPunct="0"/>
            <a:r>
              <a:rPr lang="de-DE" sz="3600" dirty="0">
                <a:latin typeface="Arial" pitchFamily="34" charset="0"/>
                <a:cs typeface="Arial" pitchFamily="34" charset="0"/>
              </a:rPr>
              <a:t>2b		Frau Schmidt</a:t>
            </a:r>
          </a:p>
          <a:p>
            <a:pPr hangingPunct="0"/>
            <a:r>
              <a:rPr lang="de-DE" sz="3600" dirty="0">
                <a:latin typeface="Arial" pitchFamily="34" charset="0"/>
                <a:cs typeface="Arial" pitchFamily="34" charset="0"/>
              </a:rPr>
              <a:t>3a		Frau Mies</a:t>
            </a:r>
          </a:p>
          <a:p>
            <a:pPr hangingPunct="0"/>
            <a:r>
              <a:rPr lang="de-DE" sz="3600" dirty="0">
                <a:latin typeface="Arial" pitchFamily="34" charset="0"/>
                <a:cs typeface="Arial" pitchFamily="34" charset="0"/>
              </a:rPr>
              <a:t>3b		Frau Laner</a:t>
            </a:r>
          </a:p>
          <a:p>
            <a:pPr hangingPunct="0"/>
            <a:r>
              <a:rPr lang="de-DE" sz="3600" dirty="0">
                <a:latin typeface="Arial" pitchFamily="34" charset="0"/>
                <a:cs typeface="Arial" pitchFamily="34" charset="0"/>
              </a:rPr>
              <a:t>3c		Frau Weber</a:t>
            </a:r>
          </a:p>
          <a:p>
            <a:pPr hangingPunct="0"/>
            <a:r>
              <a:rPr lang="de-DE" sz="3600" dirty="0">
                <a:latin typeface="Arial" pitchFamily="34" charset="0"/>
                <a:cs typeface="Arial" pitchFamily="34" charset="0"/>
              </a:rPr>
              <a:t>4a		Frau Lentz</a:t>
            </a:r>
          </a:p>
          <a:p>
            <a:pPr hangingPunct="0"/>
            <a:r>
              <a:rPr lang="de-DE" sz="3600" dirty="0">
                <a:latin typeface="Arial" pitchFamily="34" charset="0"/>
                <a:cs typeface="Arial" pitchFamily="34" charset="0"/>
              </a:rPr>
              <a:t>4b		Frau Murawski</a:t>
            </a:r>
          </a:p>
          <a:p>
            <a:pPr hangingPunct="0"/>
            <a:r>
              <a:rPr lang="de-DE" sz="3600" dirty="0">
                <a:latin typeface="Arial" pitchFamily="34" charset="0"/>
                <a:cs typeface="Arial" pitchFamily="34" charset="0"/>
              </a:rPr>
              <a:t>4c 		Frau Theobald</a:t>
            </a:r>
          </a:p>
          <a:p>
            <a:pPr marL="109728" indent="0" hangingPunct="0">
              <a:buNone/>
            </a:pPr>
            <a:endParaRPr lang="de-DE" sz="3600" dirty="0">
              <a:latin typeface="Arial" pitchFamily="34" charset="0"/>
              <a:cs typeface="Arial" pitchFamily="34" charset="0"/>
            </a:endParaRPr>
          </a:p>
          <a:p>
            <a:pPr hangingPunct="0"/>
            <a:r>
              <a:rPr lang="de-DE" sz="3600" b="1" u="sng" dirty="0">
                <a:latin typeface="Arial" pitchFamily="34" charset="0"/>
                <a:cs typeface="Arial" pitchFamily="34" charset="0"/>
              </a:rPr>
              <a:t>b) Fachlehrkräfte</a:t>
            </a:r>
            <a:r>
              <a:rPr lang="de-DE" sz="3600" b="1" dirty="0">
                <a:latin typeface="Arial" pitchFamily="34" charset="0"/>
                <a:cs typeface="Arial" pitchFamily="34" charset="0"/>
              </a:rPr>
              <a:t>                                                     </a:t>
            </a:r>
            <a:r>
              <a:rPr lang="de-DE" sz="3600" b="1" u="sng" dirty="0">
                <a:latin typeface="Arial" pitchFamily="34" charset="0"/>
                <a:cs typeface="Arial" pitchFamily="34" charset="0"/>
              </a:rPr>
              <a:t> c) Förderlehrkräfte</a:t>
            </a:r>
            <a:r>
              <a:rPr lang="de-DE" sz="3600" b="1" dirty="0">
                <a:latin typeface="Arial" pitchFamily="34" charset="0"/>
                <a:cs typeface="Arial" pitchFamily="34" charset="0"/>
              </a:rPr>
              <a:t>		d</a:t>
            </a:r>
            <a:r>
              <a:rPr lang="de-DE" sz="3600" b="1" u="sng" dirty="0">
                <a:latin typeface="Arial" pitchFamily="34" charset="0"/>
                <a:cs typeface="Arial" pitchFamily="34" charset="0"/>
              </a:rPr>
              <a:t>) pädagogische Fachkräfte </a:t>
            </a:r>
            <a:br>
              <a:rPr lang="de-DE" sz="3600" b="1" u="sng" dirty="0">
                <a:latin typeface="Arial" pitchFamily="34" charset="0"/>
                <a:cs typeface="Arial" pitchFamily="34" charset="0"/>
              </a:rPr>
            </a:br>
            <a:endParaRPr lang="de-DE" sz="3600" dirty="0">
              <a:latin typeface="Arial" pitchFamily="34" charset="0"/>
              <a:cs typeface="Arial" pitchFamily="34" charset="0"/>
            </a:endParaRPr>
          </a:p>
          <a:p>
            <a:pPr hangingPunct="0"/>
            <a:r>
              <a:rPr lang="de-DE" sz="3600" dirty="0">
                <a:latin typeface="Arial" pitchFamily="34" charset="0"/>
                <a:cs typeface="Arial" pitchFamily="34" charset="0"/>
              </a:rPr>
              <a:t>Frau Dumont-Knopp	               	           Frau Schwarz		Frau Batta </a:t>
            </a:r>
          </a:p>
          <a:p>
            <a:pPr hangingPunct="0"/>
            <a:r>
              <a:rPr lang="de-DE" sz="3600" dirty="0">
                <a:latin typeface="Arial" pitchFamily="34" charset="0"/>
                <a:cs typeface="Arial" pitchFamily="34" charset="0"/>
              </a:rPr>
              <a:t>Frau Rausch	               	           			Frau Becker</a:t>
            </a:r>
          </a:p>
          <a:p>
            <a:pPr hangingPunct="0"/>
            <a:r>
              <a:rPr lang="de-DE" sz="3600" dirty="0">
                <a:latin typeface="Arial" pitchFamily="34" charset="0"/>
                <a:cs typeface="Arial" pitchFamily="34" charset="0"/>
              </a:rPr>
              <a:t>Frau </a:t>
            </a:r>
            <a:r>
              <a:rPr lang="de-DE" sz="3600" dirty="0" err="1">
                <a:latin typeface="Arial" pitchFamily="34" charset="0"/>
                <a:cs typeface="Arial" pitchFamily="34" charset="0"/>
              </a:rPr>
              <a:t>Naß</a:t>
            </a:r>
            <a:r>
              <a:rPr lang="de-DE" sz="3600" dirty="0">
                <a:latin typeface="Arial" pitchFamily="34" charset="0"/>
                <a:cs typeface="Arial" pitchFamily="34" charset="0"/>
              </a:rPr>
              <a:t>                                                                                      			Frau Hanusch</a:t>
            </a:r>
          </a:p>
          <a:p>
            <a:pPr hangingPunct="0"/>
            <a:r>
              <a:rPr lang="de-DE" sz="3600" dirty="0">
                <a:latin typeface="Arial" pitchFamily="34" charset="0"/>
                <a:cs typeface="Arial" pitchFamily="34" charset="0"/>
              </a:rPr>
              <a:t>Herr </a:t>
            </a:r>
            <a:r>
              <a:rPr lang="de-DE" sz="3600" dirty="0" err="1">
                <a:latin typeface="Arial" pitchFamily="34" charset="0"/>
                <a:cs typeface="Arial" pitchFamily="34" charset="0"/>
              </a:rPr>
              <a:t>Reudelsterz</a:t>
            </a:r>
            <a:r>
              <a:rPr lang="de-DE" sz="3600" dirty="0">
                <a:latin typeface="Arial" pitchFamily="34" charset="0"/>
                <a:cs typeface="Arial" pitchFamily="34" charset="0"/>
              </a:rPr>
              <a:t>                                                              			Frau Albrecht</a:t>
            </a:r>
          </a:p>
          <a:p>
            <a:pPr hangingPunct="0"/>
            <a:r>
              <a:rPr lang="de-DE" sz="3600" dirty="0">
                <a:latin typeface="Arial" pitchFamily="34" charset="0"/>
                <a:cs typeface="Arial" pitchFamily="34" charset="0"/>
              </a:rPr>
              <a:t>Frau Benner</a:t>
            </a:r>
          </a:p>
          <a:p>
            <a:pPr hangingPunct="0">
              <a:buNone/>
            </a:pPr>
            <a:r>
              <a:rPr lang="de-DE" sz="3600" dirty="0">
                <a:latin typeface="Arial" pitchFamily="34" charset="0"/>
                <a:cs typeface="Arial" pitchFamily="34" charset="0"/>
              </a:rPr>
              <a:t>	                                         </a:t>
            </a:r>
          </a:p>
          <a:p>
            <a:pPr hangingPunct="0"/>
            <a:r>
              <a:rPr lang="de-DE" sz="3600" b="1" u="sng" dirty="0">
                <a:latin typeface="Arial" pitchFamily="34" charset="0"/>
                <a:cs typeface="Arial" pitchFamily="34" charset="0"/>
              </a:rPr>
              <a:t>e) FSJler / Erzieherin im Anerkennungsjahr</a:t>
            </a:r>
            <a:r>
              <a:rPr lang="de-DE" sz="3600" b="1" dirty="0">
                <a:latin typeface="Arial" pitchFamily="34" charset="0"/>
                <a:cs typeface="Arial" pitchFamily="34" charset="0"/>
              </a:rPr>
              <a:t>              </a:t>
            </a:r>
            <a:r>
              <a:rPr lang="de-DE" sz="3600" b="1" u="sng" dirty="0">
                <a:latin typeface="Arial" pitchFamily="34" charset="0"/>
                <a:cs typeface="Arial" pitchFamily="34" charset="0"/>
              </a:rPr>
              <a:t> f) Schulsozialarbeiter</a:t>
            </a:r>
            <a:r>
              <a:rPr lang="de-DE" sz="3600" b="1" dirty="0">
                <a:latin typeface="Arial" pitchFamily="34" charset="0"/>
                <a:cs typeface="Arial" pitchFamily="34" charset="0"/>
              </a:rPr>
              <a:t>                          	</a:t>
            </a:r>
            <a:r>
              <a:rPr lang="de-DE" sz="3600" b="1" u="sng" dirty="0">
                <a:latin typeface="Arial" pitchFamily="34" charset="0"/>
                <a:cs typeface="Arial" pitchFamily="34" charset="0"/>
              </a:rPr>
              <a:t>g) Betreuende Grundschule</a:t>
            </a:r>
            <a:br>
              <a:rPr lang="de-DE" sz="3600" b="1" u="sng" dirty="0">
                <a:latin typeface="Arial" pitchFamily="34" charset="0"/>
                <a:cs typeface="Arial" pitchFamily="34" charset="0"/>
              </a:rPr>
            </a:br>
            <a:endParaRPr lang="de-DE" sz="3600" dirty="0">
              <a:latin typeface="Arial" pitchFamily="34" charset="0"/>
              <a:cs typeface="Arial" pitchFamily="34" charset="0"/>
            </a:endParaRPr>
          </a:p>
          <a:p>
            <a:pPr hangingPunct="0"/>
            <a:r>
              <a:rPr lang="de-DE" sz="3600" dirty="0">
                <a:latin typeface="Arial" pitchFamily="34" charset="0"/>
                <a:cs typeface="Arial" pitchFamily="34" charset="0"/>
              </a:rPr>
              <a:t>Herr Müller</a:t>
            </a:r>
            <a:r>
              <a:rPr lang="de-DE" sz="3000" dirty="0">
                <a:latin typeface="Arial" pitchFamily="34" charset="0"/>
                <a:cs typeface="Arial" pitchFamily="34" charset="0"/>
              </a:rPr>
              <a:t> 		</a:t>
            </a:r>
            <a:r>
              <a:rPr lang="de-DE" sz="3600" dirty="0">
                <a:latin typeface="Arial" pitchFamily="34" charset="0"/>
                <a:cs typeface="Arial" pitchFamily="34" charset="0"/>
              </a:rPr>
              <a:t>             Herr Bittner	                     	Frau Krahforst</a:t>
            </a:r>
          </a:p>
          <a:p>
            <a:pPr hangingPunct="0"/>
            <a:r>
              <a:rPr lang="de-DE" sz="3600" dirty="0">
                <a:latin typeface="Arial" pitchFamily="34" charset="0"/>
                <a:cs typeface="Arial" pitchFamily="34" charset="0"/>
              </a:rPr>
              <a:t>Herr Saleh		         	             		                     	Frau Schweitzer</a:t>
            </a:r>
          </a:p>
          <a:p>
            <a:pPr hangingPunct="0"/>
            <a:r>
              <a:rPr lang="de-DE" sz="3600" dirty="0">
                <a:latin typeface="Arial" pitchFamily="34" charset="0"/>
                <a:cs typeface="Arial" pitchFamily="34" charset="0"/>
              </a:rPr>
              <a:t>                                                                                                                                   		 Frau </a:t>
            </a:r>
            <a:r>
              <a:rPr lang="de-DE" sz="3600" dirty="0" err="1">
                <a:latin typeface="Arial" pitchFamily="34" charset="0"/>
                <a:cs typeface="Arial" pitchFamily="34" charset="0"/>
              </a:rPr>
              <a:t>Schwindenhammer</a:t>
            </a:r>
            <a:r>
              <a:rPr lang="de-DE" sz="3600" dirty="0">
                <a:latin typeface="Arial" pitchFamily="34" charset="0"/>
                <a:cs typeface="Arial" pitchFamily="34" charset="0"/>
              </a:rPr>
              <a:t> 			                     				</a:t>
            </a:r>
            <a:br>
              <a:rPr lang="de-DE" sz="3600" dirty="0">
                <a:latin typeface="Arial" pitchFamily="34" charset="0"/>
                <a:cs typeface="Arial" pitchFamily="34" charset="0"/>
              </a:rPr>
            </a:br>
            <a:r>
              <a:rPr lang="de-DE" sz="3600" dirty="0">
                <a:latin typeface="Arial" pitchFamily="34" charset="0"/>
                <a:cs typeface="Arial" pitchFamily="34" charset="0"/>
              </a:rPr>
              <a:t>			    </a:t>
            </a:r>
          </a:p>
        </p:txBody>
      </p:sp>
      <p:sp>
        <p:nvSpPr>
          <p:cNvPr id="3" name="Titel 2"/>
          <p:cNvSpPr>
            <a:spLocks noGrp="1"/>
          </p:cNvSpPr>
          <p:nvPr>
            <p:ph type="title"/>
          </p:nvPr>
        </p:nvSpPr>
        <p:spPr>
          <a:xfrm>
            <a:off x="755576" y="116632"/>
            <a:ext cx="7931224" cy="720080"/>
          </a:xfrm>
        </p:spPr>
        <p:txBody>
          <a:bodyPr>
            <a:normAutofit/>
          </a:bodyPr>
          <a:lstStyle/>
          <a:p>
            <a:pPr algn="ctr"/>
            <a:r>
              <a:rPr lang="de-DE" sz="4000" dirty="0"/>
              <a:t>Personal und Klassensituation</a:t>
            </a:r>
          </a:p>
        </p:txBody>
      </p:sp>
    </p:spTree>
  </p:cSld>
  <p:clrMapOvr>
    <a:masterClrMapping/>
  </p:clrMapOvr>
  <p:transition spd="med">
    <p:pull dir="r"/>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1900" dirty="0">
                <a:latin typeface="Arial" pitchFamily="34" charset="0"/>
                <a:cs typeface="Arial" pitchFamily="34" charset="0"/>
              </a:rPr>
              <a:t>Viele Eltern haben ihre Kinder nicht in der Ganztagsschule angemeldet, haben aber trotzdem einen Betreuungsbedarf vor/nach dem Unterricht.</a:t>
            </a:r>
          </a:p>
          <a:p>
            <a:r>
              <a:rPr lang="de-DE" sz="1900" b="1" dirty="0">
                <a:latin typeface="Arial" pitchFamily="34" charset="0"/>
                <a:cs typeface="Arial" pitchFamily="34" charset="0"/>
              </a:rPr>
              <a:t>Öffnungszeiten der Grundschulbetreuung:</a:t>
            </a:r>
            <a:endParaRPr lang="de-DE" sz="1900" dirty="0">
              <a:latin typeface="Arial" pitchFamily="34" charset="0"/>
              <a:cs typeface="Arial" pitchFamily="34" charset="0"/>
            </a:endParaRPr>
          </a:p>
          <a:p>
            <a:r>
              <a:rPr lang="de-DE" sz="1900" u="sng" dirty="0">
                <a:latin typeface="Arial" pitchFamily="34" charset="0"/>
                <a:cs typeface="Arial" pitchFamily="34" charset="0"/>
              </a:rPr>
              <a:t>montags bis donnerstags</a:t>
            </a:r>
            <a:r>
              <a:rPr lang="de-DE" sz="1900" dirty="0">
                <a:latin typeface="Arial" pitchFamily="34" charset="0"/>
                <a:cs typeface="Arial" pitchFamily="34" charset="0"/>
              </a:rPr>
              <a:t>:</a:t>
            </a:r>
          </a:p>
          <a:p>
            <a:r>
              <a:rPr lang="de-DE" sz="1900" dirty="0">
                <a:latin typeface="Arial" pitchFamily="34" charset="0"/>
                <a:cs typeface="Arial" pitchFamily="34" charset="0"/>
              </a:rPr>
              <a:t>					07.00 Uhr - 08.00 Uhr</a:t>
            </a:r>
          </a:p>
          <a:p>
            <a:r>
              <a:rPr lang="de-DE" sz="1900" dirty="0">
                <a:latin typeface="Arial" pitchFamily="34" charset="0"/>
                <a:cs typeface="Arial" pitchFamily="34" charset="0"/>
              </a:rPr>
              <a:t>					12.00 Uhr - 14.00 Uhr</a:t>
            </a:r>
          </a:p>
          <a:p>
            <a:r>
              <a:rPr lang="de-DE" sz="1900" u="sng" dirty="0">
                <a:latin typeface="Arial" pitchFamily="34" charset="0"/>
                <a:cs typeface="Arial" pitchFamily="34" charset="0"/>
              </a:rPr>
              <a:t>freitags</a:t>
            </a:r>
            <a:r>
              <a:rPr lang="de-DE" sz="1900" dirty="0">
                <a:latin typeface="Arial" pitchFamily="34" charset="0"/>
                <a:cs typeface="Arial" pitchFamily="34" charset="0"/>
              </a:rPr>
              <a:t>:</a:t>
            </a:r>
          </a:p>
          <a:p>
            <a:r>
              <a:rPr lang="de-DE" sz="1900" dirty="0">
                <a:latin typeface="Arial" pitchFamily="34" charset="0"/>
                <a:cs typeface="Arial" pitchFamily="34" charset="0"/>
              </a:rPr>
              <a:t>(auch am Tag der Zeugnisausgabe)	07.00 Uhr - 08.00 Uhr</a:t>
            </a:r>
          </a:p>
          <a:p>
            <a:r>
              <a:rPr lang="de-DE" sz="1900" dirty="0">
                <a:latin typeface="Arial" pitchFamily="34" charset="0"/>
                <a:cs typeface="Arial" pitchFamily="34" charset="0"/>
              </a:rPr>
              <a:t>					12.00 Uhr - 16.00 Uhr</a:t>
            </a:r>
          </a:p>
          <a:p>
            <a:r>
              <a:rPr lang="de-DE" sz="1900" u="sng" dirty="0">
                <a:latin typeface="Arial" pitchFamily="34" charset="0"/>
                <a:cs typeface="Arial" pitchFamily="34" charset="0"/>
              </a:rPr>
              <a:t>vor den Ferien</a:t>
            </a:r>
            <a:r>
              <a:rPr lang="de-DE" sz="1900" dirty="0">
                <a:latin typeface="Arial" pitchFamily="34" charset="0"/>
                <a:cs typeface="Arial" pitchFamily="34" charset="0"/>
              </a:rPr>
              <a:t>:</a:t>
            </a:r>
          </a:p>
          <a:p>
            <a:r>
              <a:rPr lang="de-DE" sz="1900" dirty="0">
                <a:latin typeface="Arial" pitchFamily="34" charset="0"/>
                <a:cs typeface="Arial" pitchFamily="34" charset="0"/>
              </a:rPr>
              <a:t>(am letzten Schultag)			07.00 Uhr - 08.00 Uhr</a:t>
            </a:r>
          </a:p>
          <a:p>
            <a:r>
              <a:rPr lang="de-DE" sz="1900" dirty="0">
                <a:latin typeface="Arial" pitchFamily="34" charset="0"/>
                <a:cs typeface="Arial" pitchFamily="34" charset="0"/>
              </a:rPr>
              <a:t>					12.00 Uhr - 14.00 Uhr</a:t>
            </a:r>
          </a:p>
          <a:p>
            <a:endParaRPr lang="de-DE" dirty="0"/>
          </a:p>
        </p:txBody>
      </p:sp>
      <p:sp>
        <p:nvSpPr>
          <p:cNvPr id="3" name="Titel 2"/>
          <p:cNvSpPr>
            <a:spLocks noGrp="1"/>
          </p:cNvSpPr>
          <p:nvPr>
            <p:ph type="title"/>
          </p:nvPr>
        </p:nvSpPr>
        <p:spPr/>
        <p:txBody>
          <a:bodyPr/>
          <a:lstStyle/>
          <a:p>
            <a:pPr algn="ctr"/>
            <a:r>
              <a:rPr lang="de-DE" dirty="0"/>
              <a:t>Betreuende Grundschule</a:t>
            </a:r>
          </a:p>
        </p:txBody>
      </p:sp>
    </p:spTree>
  </p:cSld>
  <p:clrMapOvr>
    <a:masterClrMapping/>
  </p:clrMapOvr>
  <p:transition spd="med">
    <p:pull dir="r"/>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109728" indent="0">
              <a:buNone/>
            </a:pPr>
            <a:r>
              <a:rPr lang="de-DE" sz="1900" u="sng" dirty="0">
                <a:latin typeface="Arial" pitchFamily="34" charset="0"/>
                <a:cs typeface="Arial" pitchFamily="34" charset="0"/>
              </a:rPr>
              <a:t>Der Nachmittag in der Ganztagsgrundschule:</a:t>
            </a:r>
          </a:p>
          <a:p>
            <a:pPr marL="109728" indent="0">
              <a:buNone/>
            </a:pPr>
            <a:endParaRPr lang="de-DE" sz="1900" u="sng" dirty="0">
              <a:latin typeface="Arial" pitchFamily="34" charset="0"/>
              <a:cs typeface="Arial" pitchFamily="34" charset="0"/>
            </a:endParaRPr>
          </a:p>
          <a:p>
            <a:r>
              <a:rPr lang="de-DE" sz="1800" b="1" dirty="0">
                <a:latin typeface="Arial" pitchFamily="34" charset="0"/>
                <a:cs typeface="Arial" pitchFamily="34" charset="0"/>
              </a:rPr>
              <a:t>12/ 13-14 Uhr:	</a:t>
            </a:r>
            <a:r>
              <a:rPr lang="de-DE" sz="1800" dirty="0">
                <a:latin typeface="Arial" pitchFamily="34" charset="0"/>
                <a:cs typeface="Arial" pitchFamily="34" charset="0"/>
              </a:rPr>
              <a:t>Mittagessen, </a:t>
            </a:r>
            <a:r>
              <a:rPr lang="de-DE" sz="1800" dirty="0" err="1">
                <a:latin typeface="Arial" pitchFamily="34" charset="0"/>
                <a:cs typeface="Arial" pitchFamily="34" charset="0"/>
              </a:rPr>
              <a:t>Snoozel</a:t>
            </a:r>
            <a:r>
              <a:rPr lang="de-DE" sz="1800" dirty="0">
                <a:latin typeface="Arial" pitchFamily="34" charset="0"/>
                <a:cs typeface="Arial" pitchFamily="34" charset="0"/>
              </a:rPr>
              <a:t> AG, Pause auf dem Schulhof</a:t>
            </a:r>
          </a:p>
          <a:p>
            <a:endParaRPr lang="de-DE" sz="1800" dirty="0">
              <a:latin typeface="Arial" pitchFamily="34" charset="0"/>
              <a:cs typeface="Arial" pitchFamily="34" charset="0"/>
            </a:endParaRPr>
          </a:p>
          <a:p>
            <a:r>
              <a:rPr lang="de-DE" sz="1800" b="1" dirty="0">
                <a:latin typeface="Arial" pitchFamily="34" charset="0"/>
                <a:cs typeface="Arial" pitchFamily="34" charset="0"/>
              </a:rPr>
              <a:t>14-15 Uhr:</a:t>
            </a:r>
            <a:r>
              <a:rPr lang="de-DE" sz="1800" dirty="0">
                <a:latin typeface="Arial" pitchFamily="34" charset="0"/>
                <a:cs typeface="Arial" pitchFamily="34" charset="0"/>
              </a:rPr>
              <a:t>		Lernzeit im Klassenverband</a:t>
            </a:r>
          </a:p>
          <a:p>
            <a:endParaRPr lang="de-DE" sz="1800" dirty="0">
              <a:latin typeface="Arial" pitchFamily="34" charset="0"/>
              <a:cs typeface="Arial" pitchFamily="34" charset="0"/>
            </a:endParaRPr>
          </a:p>
          <a:p>
            <a:r>
              <a:rPr lang="de-DE" sz="1800" b="1" dirty="0">
                <a:latin typeface="Arial" pitchFamily="34" charset="0"/>
                <a:cs typeface="Arial" pitchFamily="34" charset="0"/>
              </a:rPr>
              <a:t>15-16 Uhr:</a:t>
            </a:r>
            <a:r>
              <a:rPr lang="de-DE" sz="1800" dirty="0">
                <a:latin typeface="Arial" pitchFamily="34" charset="0"/>
                <a:cs typeface="Arial" pitchFamily="34" charset="0"/>
              </a:rPr>
              <a:t>		AG</a:t>
            </a:r>
            <a:endParaRPr lang="de-DE" sz="2400" dirty="0"/>
          </a:p>
          <a:p>
            <a:endParaRPr lang="de-DE" dirty="0"/>
          </a:p>
        </p:txBody>
      </p:sp>
      <p:sp>
        <p:nvSpPr>
          <p:cNvPr id="3" name="Titel 2"/>
          <p:cNvSpPr>
            <a:spLocks noGrp="1"/>
          </p:cNvSpPr>
          <p:nvPr>
            <p:ph type="title"/>
          </p:nvPr>
        </p:nvSpPr>
        <p:spPr/>
        <p:txBody>
          <a:bodyPr/>
          <a:lstStyle/>
          <a:p>
            <a:pPr algn="ctr"/>
            <a:r>
              <a:rPr lang="de-DE" dirty="0"/>
              <a:t>Ganztagsschule</a:t>
            </a:r>
          </a:p>
        </p:txBody>
      </p:sp>
    </p:spTree>
  </p:cSld>
  <p:clrMapOvr>
    <a:masterClrMapping/>
  </p:clrMapOvr>
  <p:transition spd="med">
    <p:pull dir="r"/>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1500" dirty="0">
                <a:latin typeface="Arial" pitchFamily="34" charset="0"/>
                <a:cs typeface="Arial" pitchFamily="34" charset="0"/>
              </a:rPr>
              <a:t>Die </a:t>
            </a:r>
            <a:r>
              <a:rPr lang="de-DE" sz="1500" b="1" dirty="0">
                <a:latin typeface="Arial" pitchFamily="34" charset="0"/>
                <a:cs typeface="Arial" pitchFamily="34" charset="0"/>
              </a:rPr>
              <a:t>St. Martin Gastronomie</a:t>
            </a:r>
            <a:r>
              <a:rPr lang="de-DE" sz="1500" dirty="0">
                <a:latin typeface="Arial" pitchFamily="34" charset="0"/>
                <a:cs typeface="Arial" pitchFamily="34" charset="0"/>
              </a:rPr>
              <a:t> liefert ein Essen, welches auf Kinder abgestimmt ist und dem täglichen </a:t>
            </a:r>
            <a:r>
              <a:rPr lang="de-DE" sz="1500" b="1" dirty="0">
                <a:latin typeface="Arial" pitchFamily="34" charset="0"/>
                <a:cs typeface="Arial" pitchFamily="34" charset="0"/>
              </a:rPr>
              <a:t>Mittagessen in einer Familie entspricht</a:t>
            </a:r>
            <a:r>
              <a:rPr lang="de-DE" sz="1500" dirty="0">
                <a:latin typeface="Arial" pitchFamily="34" charset="0"/>
                <a:cs typeface="Arial" pitchFamily="34" charset="0"/>
              </a:rPr>
              <a:t>. Täglich gibt es den </a:t>
            </a:r>
            <a:r>
              <a:rPr lang="de-DE" sz="1500" b="1" dirty="0">
                <a:latin typeface="Arial" pitchFamily="34" charset="0"/>
                <a:cs typeface="Arial" pitchFamily="34" charset="0"/>
              </a:rPr>
              <a:t>Hauptgang und eine Nachspeise sowie ein Getränk</a:t>
            </a:r>
            <a:r>
              <a:rPr lang="de-DE" sz="1500" dirty="0">
                <a:latin typeface="Arial" pitchFamily="34" charset="0"/>
                <a:cs typeface="Arial" pitchFamily="34" charset="0"/>
              </a:rPr>
              <a:t>. </a:t>
            </a:r>
          </a:p>
          <a:p>
            <a:pPr marL="109728" indent="0">
              <a:buNone/>
            </a:pPr>
            <a:endParaRPr lang="de-DE" sz="1500" dirty="0">
              <a:latin typeface="Arial" pitchFamily="34" charset="0"/>
              <a:cs typeface="Arial" pitchFamily="34" charset="0"/>
            </a:endParaRPr>
          </a:p>
          <a:p>
            <a:r>
              <a:rPr lang="de-DE" sz="1500" dirty="0">
                <a:latin typeface="Arial" pitchFamily="34" charset="0"/>
                <a:cs typeface="Arial" pitchFamily="34" charset="0"/>
              </a:rPr>
              <a:t>Das gemeinsame Mittagessen eröffnet den Nachmittag der Ganztagsschule.</a:t>
            </a:r>
            <a:br>
              <a:rPr lang="de-DE" sz="1500" dirty="0">
                <a:latin typeface="Arial" pitchFamily="34" charset="0"/>
                <a:cs typeface="Arial" pitchFamily="34" charset="0"/>
              </a:rPr>
            </a:br>
            <a:r>
              <a:rPr lang="de-DE" sz="1500" dirty="0">
                <a:latin typeface="Arial" pitchFamily="34" charset="0"/>
                <a:cs typeface="Arial" pitchFamily="34" charset="0"/>
              </a:rPr>
              <a:t> </a:t>
            </a:r>
          </a:p>
          <a:p>
            <a:r>
              <a:rPr lang="de-DE" sz="1500">
                <a:latin typeface="Arial" pitchFamily="34" charset="0"/>
                <a:cs typeface="Arial" pitchFamily="34" charset="0"/>
              </a:rPr>
              <a:t>Seit 2024 </a:t>
            </a:r>
            <a:r>
              <a:rPr lang="de-DE" sz="1500" dirty="0">
                <a:latin typeface="Arial" pitchFamily="34" charset="0"/>
                <a:cs typeface="Arial" pitchFamily="34" charset="0"/>
              </a:rPr>
              <a:t>wurde auch das Konzept beim Mittagessen erfolgreich der stetig wachsenden Zahl an Ganztagsschülern angepasst. Die Kinder können nun partizipativ entscheiden, wann sie zum Mittagessen gehen oder ob sie sich vorher noch auf dem Schulhof auspowern möchten.</a:t>
            </a:r>
          </a:p>
          <a:p>
            <a:endParaRPr lang="de-DE" sz="1500" dirty="0">
              <a:latin typeface="Arial" pitchFamily="34" charset="0"/>
              <a:cs typeface="Arial" pitchFamily="34" charset="0"/>
            </a:endParaRPr>
          </a:p>
          <a:p>
            <a:r>
              <a:rPr lang="de-DE" sz="1500" dirty="0">
                <a:latin typeface="Arial" pitchFamily="34" charset="0"/>
                <a:cs typeface="Arial" pitchFamily="34" charset="0"/>
              </a:rPr>
              <a:t>Es besteht auch die Möglichkeit sich in einer „</a:t>
            </a:r>
            <a:r>
              <a:rPr lang="de-DE" sz="1500" dirty="0" err="1">
                <a:latin typeface="Arial" panose="020B0604020202020204" pitchFamily="34" charset="0"/>
                <a:cs typeface="Arial" panose="020B0604020202020204" pitchFamily="34" charset="0"/>
              </a:rPr>
              <a:t>Snoozel</a:t>
            </a:r>
            <a:r>
              <a:rPr lang="de-DE" sz="1500" dirty="0">
                <a:latin typeface="Arial" panose="020B0604020202020204" pitchFamily="34" charset="0"/>
                <a:cs typeface="Arial" panose="020B0604020202020204" pitchFamily="34" charset="0"/>
              </a:rPr>
              <a:t> AG“ zu entspannen. In diesem Konzept wird ebenfalls die Selbstständigkeit der Kinder gefördert, da sie Aufgaben und Verantwortung für sich und andere übernehmen.</a:t>
            </a:r>
          </a:p>
        </p:txBody>
      </p:sp>
      <p:sp>
        <p:nvSpPr>
          <p:cNvPr id="3" name="Titel 2"/>
          <p:cNvSpPr>
            <a:spLocks noGrp="1"/>
          </p:cNvSpPr>
          <p:nvPr>
            <p:ph type="title"/>
          </p:nvPr>
        </p:nvSpPr>
        <p:spPr/>
        <p:txBody>
          <a:bodyPr/>
          <a:lstStyle/>
          <a:p>
            <a:pPr algn="ctr"/>
            <a:r>
              <a:rPr lang="de-DE" dirty="0"/>
              <a:t>Mittagessen</a:t>
            </a:r>
          </a:p>
        </p:txBody>
      </p:sp>
    </p:spTree>
  </p:cSld>
  <p:clrMapOvr>
    <a:masterClrMapping/>
  </p:clrMapOvr>
  <p:transition spd="med">
    <p:pull dir="r"/>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sz="1900" dirty="0">
                <a:latin typeface="Arial" pitchFamily="34" charset="0"/>
                <a:cs typeface="Arial" pitchFamily="34" charset="0"/>
              </a:rPr>
              <a:t>Um 14 Uhr beginnt die </a:t>
            </a:r>
            <a:r>
              <a:rPr lang="de-DE" sz="1900" b="1" dirty="0">
                <a:latin typeface="Arial" pitchFamily="34" charset="0"/>
                <a:cs typeface="Arial" pitchFamily="34" charset="0"/>
              </a:rPr>
              <a:t>einstündige “Lernzeit”. </a:t>
            </a:r>
            <a:r>
              <a:rPr lang="de-DE" sz="1900" dirty="0">
                <a:latin typeface="Arial" pitchFamily="34" charset="0"/>
                <a:cs typeface="Arial" pitchFamily="34" charset="0"/>
              </a:rPr>
              <a:t>Die Kinder finden sich nach Klassen zusammen, bearbeiten nach einer </a:t>
            </a:r>
            <a:r>
              <a:rPr lang="de-DE" sz="1900" b="1" dirty="0">
                <a:latin typeface="Arial" pitchFamily="34" charset="0"/>
                <a:cs typeface="Arial" pitchFamily="34" charset="0"/>
              </a:rPr>
              <a:t>Hinführungsphase</a:t>
            </a:r>
            <a:r>
              <a:rPr lang="de-DE" sz="1900" dirty="0">
                <a:latin typeface="Arial" pitchFamily="34" charset="0"/>
                <a:cs typeface="Arial" pitchFamily="34" charset="0"/>
              </a:rPr>
              <a:t> ihre Hausaufgaben in Ruhe und alleine. </a:t>
            </a:r>
          </a:p>
          <a:p>
            <a:endParaRPr lang="de-DE" sz="1900" dirty="0">
              <a:latin typeface="Arial" pitchFamily="34" charset="0"/>
              <a:cs typeface="Arial" pitchFamily="34" charset="0"/>
            </a:endParaRPr>
          </a:p>
          <a:p>
            <a:r>
              <a:rPr lang="de-DE" sz="1900" dirty="0">
                <a:latin typeface="Arial" pitchFamily="34" charset="0"/>
                <a:cs typeface="Arial" pitchFamily="34" charset="0"/>
              </a:rPr>
              <a:t>Geleitet wird die Lernzeit durch Lehrer, pädagogische Fachkräfte oder pädagogisches Personal. </a:t>
            </a:r>
          </a:p>
          <a:p>
            <a:endParaRPr lang="de-DE" sz="1900" dirty="0">
              <a:latin typeface="Arial" pitchFamily="34" charset="0"/>
              <a:cs typeface="Arial" pitchFamily="34" charset="0"/>
            </a:endParaRPr>
          </a:p>
          <a:p>
            <a:r>
              <a:rPr lang="de-DE" sz="1900" dirty="0">
                <a:latin typeface="Arial" pitchFamily="34" charset="0"/>
                <a:cs typeface="Arial" pitchFamily="34" charset="0"/>
              </a:rPr>
              <a:t>Im ersten und zweiten Schuljahr kommen die Kinder mit dieser Zeitvorgabe in der Regel zurecht, so dass alle Hausaufgaben erledigt sind. Für Kinder, die besonders schnell arbeiten, liegt genügend </a:t>
            </a:r>
            <a:r>
              <a:rPr lang="de-DE" sz="1900" b="1" dirty="0">
                <a:latin typeface="Arial" pitchFamily="34" charset="0"/>
                <a:cs typeface="Arial" pitchFamily="34" charset="0"/>
              </a:rPr>
              <a:t>Zusatzmaterial</a:t>
            </a:r>
            <a:r>
              <a:rPr lang="de-DE" sz="1900" dirty="0">
                <a:latin typeface="Arial" pitchFamily="34" charset="0"/>
                <a:cs typeface="Arial" pitchFamily="34" charset="0"/>
              </a:rPr>
              <a:t> aus, welches sie dann in Ruhe bearbeiten können. Es ist angestrebt, dass auch die Kinder der dritten und vierten Jahrgangsstufe mit der vorgegebenen Zeit auskommen. Trotzdem kann es sein, dass manchmal zu Hause noch etwas nachgearbeitet werden muss.</a:t>
            </a:r>
          </a:p>
          <a:p>
            <a:endParaRPr lang="de-DE" dirty="0"/>
          </a:p>
        </p:txBody>
      </p:sp>
      <p:sp>
        <p:nvSpPr>
          <p:cNvPr id="3" name="Titel 2"/>
          <p:cNvSpPr>
            <a:spLocks noGrp="1"/>
          </p:cNvSpPr>
          <p:nvPr>
            <p:ph type="title"/>
          </p:nvPr>
        </p:nvSpPr>
        <p:spPr/>
        <p:txBody>
          <a:bodyPr/>
          <a:lstStyle/>
          <a:p>
            <a:pPr algn="ctr"/>
            <a:r>
              <a:rPr lang="de-DE" dirty="0"/>
              <a:t>Lernzeit</a:t>
            </a:r>
          </a:p>
        </p:txBody>
      </p:sp>
    </p:spTree>
  </p:cSld>
  <p:clrMapOvr>
    <a:masterClrMapping/>
  </p:clrMapOvr>
  <p:transition spd="med">
    <p:pull dir="r"/>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6540" b="17655"/>
          <a:stretch/>
        </p:blipFill>
        <p:spPr>
          <a:xfrm>
            <a:off x="1403648" y="3140968"/>
            <a:ext cx="5922323" cy="2952328"/>
          </a:xfrm>
          <a:prstGeom prst="rect">
            <a:avLst/>
          </a:prstGeom>
        </p:spPr>
      </p:pic>
      <p:sp>
        <p:nvSpPr>
          <p:cNvPr id="2" name="Inhaltsplatzhalter 1"/>
          <p:cNvSpPr>
            <a:spLocks noGrp="1"/>
          </p:cNvSpPr>
          <p:nvPr>
            <p:ph idx="1"/>
          </p:nvPr>
        </p:nvSpPr>
        <p:spPr/>
        <p:txBody>
          <a:bodyPr>
            <a:normAutofit/>
          </a:bodyPr>
          <a:lstStyle/>
          <a:p>
            <a:r>
              <a:rPr lang="de-DE" sz="1600" dirty="0">
                <a:latin typeface="Arial" pitchFamily="34" charset="0"/>
                <a:cs typeface="Arial" pitchFamily="34" charset="0"/>
              </a:rPr>
              <a:t>Nach einer kurzen </a:t>
            </a:r>
            <a:r>
              <a:rPr lang="de-DE" sz="1600" b="1" dirty="0">
                <a:latin typeface="Arial" pitchFamily="34" charset="0"/>
                <a:cs typeface="Arial" pitchFamily="34" charset="0"/>
              </a:rPr>
              <a:t>Erholungsphase</a:t>
            </a:r>
            <a:r>
              <a:rPr lang="de-DE" sz="1600" dirty="0">
                <a:latin typeface="Arial" pitchFamily="34" charset="0"/>
                <a:cs typeface="Arial" pitchFamily="34" charset="0"/>
              </a:rPr>
              <a:t> beginnen die </a:t>
            </a:r>
            <a:r>
              <a:rPr lang="de-DE" sz="1600" b="1" dirty="0">
                <a:latin typeface="Arial" pitchFamily="34" charset="0"/>
                <a:cs typeface="Arial" pitchFamily="34" charset="0"/>
              </a:rPr>
              <a:t>Arbeitsgemeinschaften, </a:t>
            </a:r>
            <a:r>
              <a:rPr lang="de-DE" sz="1600" dirty="0">
                <a:latin typeface="Arial" pitchFamily="34" charset="0"/>
                <a:cs typeface="Arial" pitchFamily="34" charset="0"/>
              </a:rPr>
              <a:t>die in der Regel von </a:t>
            </a:r>
            <a:r>
              <a:rPr lang="de-DE" sz="1600" b="1" dirty="0">
                <a:latin typeface="Arial" pitchFamily="34" charset="0"/>
                <a:cs typeface="Arial" pitchFamily="34" charset="0"/>
              </a:rPr>
              <a:t>außerschulischen Kooperationspartnern </a:t>
            </a:r>
            <a:r>
              <a:rPr lang="de-DE" sz="1600" dirty="0">
                <a:latin typeface="Arial" pitchFamily="34" charset="0"/>
                <a:cs typeface="Arial" pitchFamily="34" charset="0"/>
              </a:rPr>
              <a:t>geleitet werden und somit für die Kinder eine besondere </a:t>
            </a:r>
            <a:r>
              <a:rPr lang="de-DE" sz="1600" b="1" dirty="0">
                <a:latin typeface="Arial" pitchFamily="34" charset="0"/>
                <a:cs typeface="Arial" pitchFamily="34" charset="0"/>
              </a:rPr>
              <a:t>Abwechslung und Qualität </a:t>
            </a:r>
            <a:r>
              <a:rPr lang="de-DE" sz="1600" dirty="0">
                <a:latin typeface="Arial" pitchFamily="34" charset="0"/>
                <a:cs typeface="Arial" pitchFamily="34" charset="0"/>
              </a:rPr>
              <a:t>bedeuten. Hier verbindet sich der Schulalltag mit dem Freizeitbedürfnis, eine ganz besondere Motivation für unsere Kinder. Die Vielfalt der Angebote stellt ein Optimum dar, welches den Kindern, die nicht am Ganztags-Programm teilnehmen, nur schwerlich geboten werden kann.</a:t>
            </a:r>
          </a:p>
          <a:p>
            <a:endParaRPr lang="de-DE" dirty="0"/>
          </a:p>
        </p:txBody>
      </p:sp>
      <p:sp>
        <p:nvSpPr>
          <p:cNvPr id="3" name="Titel 2"/>
          <p:cNvSpPr>
            <a:spLocks noGrp="1"/>
          </p:cNvSpPr>
          <p:nvPr>
            <p:ph type="title"/>
          </p:nvPr>
        </p:nvSpPr>
        <p:spPr/>
        <p:txBody>
          <a:bodyPr/>
          <a:lstStyle/>
          <a:p>
            <a:pPr algn="ctr"/>
            <a:r>
              <a:rPr lang="de-DE" dirty="0"/>
              <a:t>AGs</a:t>
            </a:r>
          </a:p>
        </p:txBody>
      </p:sp>
    </p:spTree>
  </p:cSld>
  <p:clrMapOvr>
    <a:masterClrMapping/>
  </p:clrMapOvr>
  <p:transition spd="med">
    <p:pull dir="r"/>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62500" lnSpcReduction="20000"/>
          </a:bodyPr>
          <a:lstStyle/>
          <a:p>
            <a:r>
              <a:rPr lang="de-DE" b="1" dirty="0">
                <a:latin typeface="Arial" pitchFamily="34" charset="0"/>
                <a:cs typeface="Arial" pitchFamily="34" charset="0"/>
              </a:rPr>
              <a:t>Was ist das?</a:t>
            </a:r>
          </a:p>
          <a:p>
            <a:r>
              <a:rPr lang="de-DE" dirty="0">
                <a:latin typeface="Arial" pitchFamily="34" charset="0"/>
                <a:cs typeface="Arial" pitchFamily="34" charset="0"/>
              </a:rPr>
              <a:t>Mit Beginn des Schuljahres 2005/06 wurde unsere Grundschule</a:t>
            </a:r>
            <a:r>
              <a:rPr lang="de-DE" b="1" dirty="0">
                <a:latin typeface="Arial" pitchFamily="34" charset="0"/>
                <a:cs typeface="Arial" pitchFamily="34" charset="0"/>
              </a:rPr>
              <a:t> “Schwerpunktschule für Integration von Kindern mit erhöhtem Förderbedarf“.</a:t>
            </a:r>
            <a:endParaRPr lang="de-DE" dirty="0">
              <a:latin typeface="Arial" pitchFamily="34" charset="0"/>
              <a:cs typeface="Arial" pitchFamily="34" charset="0"/>
            </a:endParaRPr>
          </a:p>
          <a:p>
            <a:r>
              <a:rPr lang="de-DE" dirty="0">
                <a:latin typeface="Arial" pitchFamily="34" charset="0"/>
                <a:cs typeface="Arial" pitchFamily="34" charset="0"/>
              </a:rPr>
              <a:t>Das pädagogische Konzept der Schwerpunktschule sieht vor, dass </a:t>
            </a:r>
            <a:r>
              <a:rPr lang="de-DE" b="1" dirty="0">
                <a:latin typeface="Arial" pitchFamily="34" charset="0"/>
                <a:cs typeface="Arial" pitchFamily="34" charset="0"/>
              </a:rPr>
              <a:t>Kinder mit Beeinträchtigungen</a:t>
            </a:r>
            <a:r>
              <a:rPr lang="de-DE" dirty="0">
                <a:latin typeface="Arial" pitchFamily="34" charset="0"/>
                <a:cs typeface="Arial" pitchFamily="34" charset="0"/>
              </a:rPr>
              <a:t> auf Wunsch der Eltern </a:t>
            </a:r>
            <a:r>
              <a:rPr lang="de-DE" b="1" dirty="0">
                <a:latin typeface="Arial" pitchFamily="34" charset="0"/>
                <a:cs typeface="Arial" pitchFamily="34" charset="0"/>
              </a:rPr>
              <a:t>nicht in eine Förderschule </a:t>
            </a:r>
            <a:r>
              <a:rPr lang="de-DE" dirty="0">
                <a:latin typeface="Arial" pitchFamily="34" charset="0"/>
                <a:cs typeface="Arial" pitchFamily="34" charset="0"/>
              </a:rPr>
              <a:t>aufgenommen, sondern in der Schwerpunktschule in die Regelklassen integriert werden. </a:t>
            </a:r>
            <a:r>
              <a:rPr lang="de-DE" b="1" dirty="0">
                <a:latin typeface="Arial" pitchFamily="34" charset="0"/>
                <a:cs typeface="Arial" pitchFamily="34" charset="0"/>
              </a:rPr>
              <a:t>Sie werden zieldifferent, d.h. nach einem </a:t>
            </a:r>
            <a:r>
              <a:rPr lang="de-DE" b="1">
                <a:latin typeface="Arial" pitchFamily="34" charset="0"/>
                <a:cs typeface="Arial" pitchFamily="34" charset="0"/>
              </a:rPr>
              <a:t>individuellen Förderplan </a:t>
            </a:r>
            <a:r>
              <a:rPr lang="de-DE" b="1" dirty="0">
                <a:latin typeface="Arial" pitchFamily="34" charset="0"/>
                <a:cs typeface="Arial" pitchFamily="34" charset="0"/>
              </a:rPr>
              <a:t>unterrichtet</a:t>
            </a:r>
            <a:r>
              <a:rPr lang="de-DE" dirty="0">
                <a:latin typeface="Arial" pitchFamily="34" charset="0"/>
                <a:cs typeface="Arial" pitchFamily="34" charset="0"/>
              </a:rPr>
              <a:t>. </a:t>
            </a:r>
          </a:p>
          <a:p>
            <a:r>
              <a:rPr lang="de-DE" dirty="0">
                <a:latin typeface="Arial" pitchFamily="34" charset="0"/>
                <a:cs typeface="Arial" pitchFamily="34" charset="0"/>
              </a:rPr>
              <a:t>Dieses pädagogische Konzept ist nur umsetzbar, wenn die Schwerpunktschule </a:t>
            </a:r>
            <a:r>
              <a:rPr lang="de-DE" b="1" dirty="0">
                <a:latin typeface="Arial" pitchFamily="34" charset="0"/>
                <a:cs typeface="Arial" pitchFamily="34" charset="0"/>
              </a:rPr>
              <a:t>personell</a:t>
            </a:r>
            <a:r>
              <a:rPr lang="de-DE" dirty="0">
                <a:latin typeface="Arial" pitchFamily="34" charset="0"/>
                <a:cs typeface="Arial" pitchFamily="34" charset="0"/>
              </a:rPr>
              <a:t> anders </a:t>
            </a:r>
            <a:r>
              <a:rPr lang="de-DE" b="1" dirty="0">
                <a:latin typeface="Arial" pitchFamily="34" charset="0"/>
                <a:cs typeface="Arial" pitchFamily="34" charset="0"/>
              </a:rPr>
              <a:t>ausgestattet</a:t>
            </a:r>
            <a:r>
              <a:rPr lang="de-DE" dirty="0">
                <a:latin typeface="Arial" pitchFamily="34" charset="0"/>
                <a:cs typeface="Arial" pitchFamily="34" charset="0"/>
              </a:rPr>
              <a:t> ist, als die normale Grundschule. Deshalb unterrichten an der Schwerpunktschule neben den Grundschullehrern auch </a:t>
            </a:r>
            <a:r>
              <a:rPr lang="de-DE" b="1" dirty="0">
                <a:latin typeface="Arial" pitchFamily="34" charset="0"/>
                <a:cs typeface="Arial" pitchFamily="34" charset="0"/>
              </a:rPr>
              <a:t>Förderschullehrkräfte und Pädagogische Fachkräfte</a:t>
            </a:r>
            <a:r>
              <a:rPr lang="de-DE" dirty="0">
                <a:latin typeface="Arial" pitchFamily="34" charset="0"/>
                <a:cs typeface="Arial" pitchFamily="34" charset="0"/>
              </a:rPr>
              <a:t>, durch die erst das stark </a:t>
            </a:r>
            <a:r>
              <a:rPr lang="de-DE" b="1" dirty="0">
                <a:latin typeface="Arial" pitchFamily="34" charset="0"/>
                <a:cs typeface="Arial" pitchFamily="34" charset="0"/>
              </a:rPr>
              <a:t>differenzierte Unterrichten </a:t>
            </a:r>
            <a:r>
              <a:rPr lang="de-DE" dirty="0">
                <a:latin typeface="Arial" pitchFamily="34" charset="0"/>
                <a:cs typeface="Arial" pitchFamily="34" charset="0"/>
              </a:rPr>
              <a:t>der heterogenen Lerngruppe möglich wird. </a:t>
            </a:r>
          </a:p>
          <a:p>
            <a:r>
              <a:rPr lang="de-DE" dirty="0">
                <a:latin typeface="Arial" pitchFamily="34" charset="0"/>
                <a:cs typeface="Arial" pitchFamily="34" charset="0"/>
              </a:rPr>
              <a:t>Von dieser besseren personellen Ausstattung profitieren alle Kinder der Klasse. Besonders aber die positive pädagogische Wirkung, die von dem Zusammenleben beeinträchtigter und nicht beeinträchtigter Kinder ausgeht, muss hervor gehoben werden.</a:t>
            </a:r>
          </a:p>
          <a:p>
            <a:endParaRPr lang="de-DE" dirty="0"/>
          </a:p>
        </p:txBody>
      </p:sp>
      <p:sp>
        <p:nvSpPr>
          <p:cNvPr id="3" name="Titel 2"/>
          <p:cNvSpPr>
            <a:spLocks noGrp="1"/>
          </p:cNvSpPr>
          <p:nvPr>
            <p:ph type="title"/>
          </p:nvPr>
        </p:nvSpPr>
        <p:spPr/>
        <p:txBody>
          <a:bodyPr/>
          <a:lstStyle/>
          <a:p>
            <a:pPr algn="ctr"/>
            <a:r>
              <a:rPr lang="de-DE" dirty="0"/>
              <a:t>Schwerpunktschule</a:t>
            </a:r>
          </a:p>
        </p:txBody>
      </p:sp>
    </p:spTree>
  </p:cSld>
  <p:clrMapOvr>
    <a:masterClrMapping/>
  </p:clrMapOvr>
  <p:transition spd="med">
    <p:pull dir="r"/>
    <p:sndAc>
      <p:stSnd>
        <p:snd r:embed="rId2"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1028</Words>
  <Application>Microsoft Office PowerPoint</Application>
  <PresentationFormat>Bildschirmpräsentation (4:3)</PresentationFormat>
  <Paragraphs>91</Paragraphs>
  <Slides>12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Lucida Sans Unicode</vt:lpstr>
      <vt:lpstr>Verdana</vt:lpstr>
      <vt:lpstr>Wingdings 2</vt:lpstr>
      <vt:lpstr>Wingdings 3</vt:lpstr>
      <vt:lpstr>Deimos</vt:lpstr>
      <vt:lpstr>Willkommen an der  GS St. Veit</vt:lpstr>
      <vt:lpstr>Schulprofil</vt:lpstr>
      <vt:lpstr>Personal und Klassensituation</vt:lpstr>
      <vt:lpstr>Betreuende Grundschule</vt:lpstr>
      <vt:lpstr>Ganztagsschule</vt:lpstr>
      <vt:lpstr>Mittagessen</vt:lpstr>
      <vt:lpstr>Lernzeit</vt:lpstr>
      <vt:lpstr>AGs</vt:lpstr>
      <vt:lpstr>Schwerpunktschule</vt:lpstr>
      <vt:lpstr>Leistung macht Schule</vt:lpstr>
      <vt:lpstr>Schulsozialarbeit</vt:lpstr>
      <vt:lpstr>  Haben Sie noch Fragen? Gerne beantworten wir Ihnen sämtliche Fragen telefonisch unter der 02651-947718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an der GS St. Veit</dc:title>
  <dc:creator>Simone</dc:creator>
  <cp:lastModifiedBy>Jennifer Laner</cp:lastModifiedBy>
  <cp:revision>84</cp:revision>
  <cp:lastPrinted>2021-12-06T11:39:25Z</cp:lastPrinted>
  <dcterms:created xsi:type="dcterms:W3CDTF">2012-10-21T13:17:35Z</dcterms:created>
  <dcterms:modified xsi:type="dcterms:W3CDTF">2026-03-13T10:53:15Z</dcterms:modified>
</cp:coreProperties>
</file>